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A9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>
        <p:scale>
          <a:sx n="150" d="100"/>
          <a:sy n="150" d="100"/>
        </p:scale>
        <p:origin x="948" y="-2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DEF45D-F20E-4348-ADE7-AA922DC30060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D8441-12FE-4D0A-95BC-E2B847C9DB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4870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41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41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66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00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799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4561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25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275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82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59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0295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425B63-2DD7-49D4-8FB6-5FB27045CCE1}" type="datetimeFigureOut">
              <a:rPr lang="ko-KR" altLang="en-US" smtClean="0"/>
              <a:t>2026-07-10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DBA72B-5925-4CDB-8EAD-D604AA230B4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660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CB4C2-55E0-A5B0-5FFA-D5CC87C4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F9E01A11-C27E-D7CE-840E-63491178BF0E}"/>
              </a:ext>
            </a:extLst>
          </p:cNvPr>
          <p:cNvGrpSpPr/>
          <p:nvPr/>
        </p:nvGrpSpPr>
        <p:grpSpPr>
          <a:xfrm>
            <a:off x="0" y="0"/>
            <a:ext cx="6858000" cy="1034744"/>
            <a:chOff x="0" y="27109"/>
            <a:chExt cx="6858000" cy="1034744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222A2BF8-E942-315B-81D1-DC959904EA52}"/>
                </a:ext>
              </a:extLst>
            </p:cNvPr>
            <p:cNvSpPr/>
            <p:nvPr/>
          </p:nvSpPr>
          <p:spPr>
            <a:xfrm>
              <a:off x="0" y="27109"/>
              <a:ext cx="6858000" cy="1034744"/>
            </a:xfrm>
            <a:prstGeom prst="rect">
              <a:avLst/>
            </a:prstGeom>
            <a:solidFill>
              <a:srgbClr val="124A9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E85E15-366F-CA83-5604-A74EEBECBA3B}"/>
                </a:ext>
              </a:extLst>
            </p:cNvPr>
            <p:cNvSpPr txBox="1"/>
            <p:nvPr/>
          </p:nvSpPr>
          <p:spPr>
            <a:xfrm>
              <a:off x="180022" y="306786"/>
              <a:ext cx="649795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Pretendard ExtraBold" panose="02000903000000020004" pitchFamily="50" charset="-127"/>
                  <a:ea typeface="Pretendard ExtraBold" panose="02000903000000020004" pitchFamily="50" charset="-127"/>
                  <a:cs typeface="Pretendard ExtraBold" panose="02000903000000020004" pitchFamily="50" charset="-127"/>
                </a:rPr>
                <a:t>The 2</a:t>
              </a:r>
              <a:r>
                <a:rPr lang="en-US" altLang="ko-KR" baseline="30000" dirty="0">
                  <a:solidFill>
                    <a:schemeClr val="bg1"/>
                  </a:solidFill>
                  <a:latin typeface="Pretendard ExtraBold" panose="02000903000000020004" pitchFamily="50" charset="-127"/>
                  <a:ea typeface="Pretendard ExtraBold" panose="02000903000000020004" pitchFamily="50" charset="-127"/>
                  <a:cs typeface="Pretendard ExtraBold" panose="02000903000000020004" pitchFamily="50" charset="-127"/>
                </a:rPr>
                <a:t>nd</a:t>
              </a:r>
              <a:r>
                <a:rPr lang="en-US" altLang="ko-KR" dirty="0">
                  <a:solidFill>
                    <a:schemeClr val="bg1"/>
                  </a:solidFill>
                  <a:latin typeface="Pretendard ExtraBold" panose="02000903000000020004" pitchFamily="50" charset="-127"/>
                  <a:ea typeface="Pretendard ExtraBold" panose="02000903000000020004" pitchFamily="50" charset="-127"/>
                  <a:cs typeface="Pretendard ExtraBold" panose="02000903000000020004" pitchFamily="50" charset="-127"/>
                </a:rPr>
                <a:t> Modern City Indonesia Business Workshop in Bali</a:t>
              </a:r>
              <a:endParaRPr lang="ko-KR" altLang="en-US" dirty="0">
                <a:solidFill>
                  <a:schemeClr val="bg1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endParaRPr>
            </a:p>
          </p:txBody>
        </p:sp>
      </p:grp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463216C7-5B9B-4152-2B97-7FF759ACD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055721"/>
              </p:ext>
            </p:extLst>
          </p:nvPr>
        </p:nvGraphicFramePr>
        <p:xfrm>
          <a:off x="168794" y="1734699"/>
          <a:ext cx="6497956" cy="23240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527">
                  <a:extLst>
                    <a:ext uri="{9D8B030D-6E8A-4147-A177-3AD203B41FA5}">
                      <a16:colId xmlns:a16="http://schemas.microsoft.com/office/drawing/2014/main" val="2764757137"/>
                    </a:ext>
                  </a:extLst>
                </a:gridCol>
                <a:gridCol w="1961148">
                  <a:extLst>
                    <a:ext uri="{9D8B030D-6E8A-4147-A177-3AD203B41FA5}">
                      <a16:colId xmlns:a16="http://schemas.microsoft.com/office/drawing/2014/main" val="1133517984"/>
                    </a:ext>
                  </a:extLst>
                </a:gridCol>
                <a:gridCol w="1177166">
                  <a:extLst>
                    <a:ext uri="{9D8B030D-6E8A-4147-A177-3AD203B41FA5}">
                      <a16:colId xmlns:a16="http://schemas.microsoft.com/office/drawing/2014/main" val="76456152"/>
                    </a:ext>
                  </a:extLst>
                </a:gridCol>
                <a:gridCol w="2044115">
                  <a:extLst>
                    <a:ext uri="{9D8B030D-6E8A-4147-A177-3AD203B41FA5}">
                      <a16:colId xmlns:a16="http://schemas.microsoft.com/office/drawing/2014/main" val="2870478941"/>
                    </a:ext>
                  </a:extLst>
                </a:gridCol>
              </a:tblGrid>
              <a:tr h="190799">
                <a:tc gridSpan="4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Basic Information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기본</a:t>
                      </a:r>
                      <a:r>
                        <a:rPr lang="en-US" altLang="ko-KR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정보</a:t>
                      </a:r>
                      <a:endParaRPr lang="en-US" altLang="ko-KR" sz="11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50217400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Institution Name</a:t>
                      </a:r>
                    </a:p>
                    <a:p>
                      <a:pPr algn="ctr" latinLnBrk="1"/>
                      <a:r>
                        <a:rPr lang="ko-KR" altLang="en-US" sz="80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기관명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TEL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전화번호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375082"/>
                  </a:ext>
                </a:extLst>
              </a:tr>
              <a:tr h="159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Address</a:t>
                      </a:r>
                      <a:r>
                        <a:rPr lang="en-US" altLang="ko-KR" sz="9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주소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748919"/>
                  </a:ext>
                </a:extLst>
              </a:tr>
              <a:tr h="190799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Participant Information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참가자 정보</a:t>
                      </a:r>
                      <a:endParaRPr lang="ko-KR" altLang="en-US" sz="105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98113965"/>
                  </a:ext>
                </a:extLst>
              </a:tr>
              <a:tr h="1749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50" b="1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Main Participant </a:t>
                      </a:r>
                      <a:r>
                        <a:rPr lang="ko-KR" altLang="en-US" sz="900" b="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본인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85272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Korean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Name </a:t>
                      </a:r>
                    </a:p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한글 이름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English Name</a:t>
                      </a:r>
                    </a:p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영문 이름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784775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TEL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전화번호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E-mail</a:t>
                      </a:r>
                    </a:p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이메일</a:t>
                      </a:r>
                      <a:endParaRPr lang="en-US" altLang="ko-KR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275849"/>
                  </a:ext>
                </a:extLst>
              </a:tr>
              <a:tr h="24379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>
                        <a:solidFill>
                          <a:schemeClr val="tx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11264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09A2ADDD-6B7F-DF5B-D85F-0B9AB535775E}"/>
              </a:ext>
            </a:extLst>
          </p:cNvPr>
          <p:cNvSpPr txBox="1"/>
          <p:nvPr/>
        </p:nvSpPr>
        <p:spPr>
          <a:xfrm>
            <a:off x="1690935" y="1163333"/>
            <a:ext cx="3442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Application Form</a:t>
            </a:r>
            <a:endParaRPr lang="ko-KR" altLang="en-US" sz="2000" b="1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1FDA2BB-810D-F2BE-CF9F-D774EB296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429" y="9283750"/>
            <a:ext cx="1216359" cy="4952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3206BE-31B0-3B1D-26BD-F4F5427E55B9}"/>
              </a:ext>
            </a:extLst>
          </p:cNvPr>
          <p:cNvSpPr txBox="1"/>
          <p:nvPr/>
        </p:nvSpPr>
        <p:spPr>
          <a:xfrm>
            <a:off x="3179600" y="9517390"/>
            <a:ext cx="498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latin typeface="Pretendard Light" panose="02000403000000020004" pitchFamily="50" charset="-127"/>
                <a:ea typeface="Pretendard Light" panose="02000403000000020004" pitchFamily="50" charset="-127"/>
                <a:cs typeface="Pretendard Light" panose="02000403000000020004" pitchFamily="50" charset="-127"/>
              </a:rPr>
              <a:t>- 1 -</a:t>
            </a:r>
            <a:endParaRPr lang="ko-KR" altLang="en-US" sz="1000" dirty="0">
              <a:latin typeface="Pretendard Light" panose="02000403000000020004" pitchFamily="50" charset="-127"/>
              <a:ea typeface="Pretendard Light" panose="02000403000000020004" pitchFamily="50" charset="-127"/>
              <a:cs typeface="Pretendard Light" panose="0200040300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3A134342-50E5-ECF2-68EF-6A0D1114C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081195"/>
              </p:ext>
            </p:extLst>
          </p:nvPr>
        </p:nvGraphicFramePr>
        <p:xfrm>
          <a:off x="172212" y="3986215"/>
          <a:ext cx="6513576" cy="5126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5279">
                  <a:extLst>
                    <a:ext uri="{9D8B030D-6E8A-4147-A177-3AD203B41FA5}">
                      <a16:colId xmlns:a16="http://schemas.microsoft.com/office/drawing/2014/main" val="2764757137"/>
                    </a:ext>
                  </a:extLst>
                </a:gridCol>
                <a:gridCol w="1053028">
                  <a:extLst>
                    <a:ext uri="{9D8B030D-6E8A-4147-A177-3AD203B41FA5}">
                      <a16:colId xmlns:a16="http://schemas.microsoft.com/office/drawing/2014/main" val="2260674079"/>
                    </a:ext>
                  </a:extLst>
                </a:gridCol>
                <a:gridCol w="1335269">
                  <a:extLst>
                    <a:ext uri="{9D8B030D-6E8A-4147-A177-3AD203B41FA5}">
                      <a16:colId xmlns:a16="http://schemas.microsoft.com/office/drawing/2014/main" val="505388126"/>
                    </a:ext>
                  </a:extLst>
                </a:gridCol>
              </a:tblGrid>
              <a:tr h="321509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Sign-up detail</a:t>
                      </a: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 </a:t>
                      </a:r>
                      <a:r>
                        <a:rPr lang="ko-KR" altLang="en-US" sz="1000" b="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신청 상세 정보</a:t>
                      </a:r>
                      <a:endParaRPr lang="en-US" altLang="ko-KR" sz="105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1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5437848"/>
                  </a:ext>
                </a:extLst>
              </a:tr>
              <a:tr h="294716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Provided Information </a:t>
                      </a:r>
                      <a:r>
                        <a:rPr lang="ko-KR" altLang="en-US" sz="900" b="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제공 정보</a:t>
                      </a:r>
                      <a:endParaRPr lang="en-US" altLang="ko-KR" sz="10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58"/>
                  </a:ext>
                </a:extLst>
              </a:tr>
              <a:tr h="39295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Contents</a:t>
                      </a:r>
                      <a:endParaRPr lang="en-US" altLang="ko-KR" sz="900" b="1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Amount (KRW) </a:t>
                      </a:r>
                      <a:r>
                        <a:rPr lang="en-US" altLang="ko-KR" sz="70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(Included VAT)</a:t>
                      </a:r>
                      <a:endParaRPr lang="en-US" altLang="ko-KR" sz="800" b="1" dirty="0">
                        <a:solidFill>
                          <a:srgbClr val="FF0000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Select Check</a:t>
                      </a:r>
                      <a:endParaRPr lang="ko-KR" altLang="en-US" sz="900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273617"/>
                  </a:ext>
                </a:extLst>
              </a:tr>
              <a:tr h="1893330">
                <a:tc>
                  <a:txBody>
                    <a:bodyPr/>
                    <a:lstStyle/>
                    <a:p>
                      <a:r>
                        <a:rPr lang="en-US" altLang="ko-KR" sz="10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* Per person basis </a:t>
                      </a:r>
                      <a:r>
                        <a:rPr lang="en-US" altLang="ko-KR" sz="8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1</a:t>
                      </a:r>
                      <a:r>
                        <a:rPr lang="ko-KR" altLang="en-US" sz="8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인 기준</a:t>
                      </a:r>
                      <a:endParaRPr lang="en-US" altLang="ko-KR" sz="800" b="0" dirty="0">
                        <a:solidFill>
                          <a:srgbClr val="FF0000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  <a:p>
                      <a:r>
                        <a:rPr lang="en-US" altLang="ko-KR" sz="900" b="1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Included </a:t>
                      </a:r>
                      <a:r>
                        <a:rPr lang="ko-KR" altLang="en-US" sz="700" b="1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포함</a:t>
                      </a:r>
                      <a:endParaRPr lang="en-US" altLang="ko-KR" sz="700" b="1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1. Accommodation – 3 Nights (Hotel with Breakfast included)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리조트 숙박</a:t>
                      </a:r>
                      <a:endParaRPr lang="en-US" altLang="ko-KR" sz="7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2. Meals – All meals included throughout the program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전 일정 식사</a:t>
                      </a:r>
                      <a:endParaRPr lang="en-US" altLang="ko-KR" sz="7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3. Transportation – All transportation costs covered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전 일정 교통</a:t>
                      </a:r>
                      <a:endParaRPr lang="en-US" altLang="ko-KR" sz="7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endParaRPr lang="en-US" altLang="ko-KR" sz="9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1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Excluded </a:t>
                      </a:r>
                      <a:r>
                        <a:rPr lang="ko-KR" altLang="en-US" sz="700" b="1" dirty="0" err="1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불포함</a:t>
                      </a:r>
                      <a:endParaRPr lang="en-US" altLang="ko-KR" sz="9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1. Round-trip airfare and visa included. </a:t>
                      </a:r>
                      <a:r>
                        <a:rPr lang="ko-KR" altLang="en-US" sz="700" b="0" dirty="0" err="1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왕복항공료와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비자</a:t>
                      </a:r>
                      <a:endParaRPr lang="en-US" altLang="ko-KR" sz="900" b="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2. Travel Insurance (Please arrange individually)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여행자 보험 </a:t>
                      </a:r>
                      <a:r>
                        <a:rPr lang="en-US" altLang="ko-KR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(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개별 가입</a:t>
                      </a:r>
                      <a:r>
                        <a:rPr lang="en-US" altLang="ko-KR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)</a:t>
                      </a: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3. Personal Expenses – Alcoholic beverages, shopping, and any personal</a:t>
                      </a:r>
                    </a:p>
                    <a:p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    activities 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개인 경비 </a:t>
                      </a:r>
                      <a:r>
                        <a:rPr lang="en-US" altLang="ko-KR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- </a:t>
                      </a:r>
                      <a:r>
                        <a:rPr lang="ko-KR" altLang="en-US" sz="7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현지식사 외 주류 및 자유일정 개별 쇼핑 등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2,150,000</a:t>
                      </a:r>
                      <a:endParaRPr lang="ko-KR" altLang="en-US" sz="9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                 </a:t>
                      </a:r>
                      <a:endParaRPr lang="ko-KR" altLang="en-US" sz="900" dirty="0"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577330"/>
                  </a:ext>
                </a:extLst>
              </a:tr>
              <a:tr h="321509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Payment &amp; Submission Details</a:t>
                      </a: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 </a:t>
                      </a:r>
                      <a:r>
                        <a:rPr lang="ko-KR" altLang="en-US" sz="1000" dirty="0">
                          <a:solidFill>
                            <a:schemeClr val="bg1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납부 및 제출 안내</a:t>
                      </a:r>
                      <a:endParaRPr lang="ko-KR" altLang="en-US" sz="1000" b="0" dirty="0">
                        <a:solidFill>
                          <a:schemeClr val="bg1"/>
                        </a:solidFill>
                        <a:latin typeface="Pretendard Medium" panose="02000603000000020004" pitchFamily="50" charset="-127"/>
                        <a:ea typeface="Pretendard Medium" panose="02000603000000020004" pitchFamily="50" charset="-127"/>
                        <a:cs typeface="Pretendard Medium" panose="020006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228456"/>
                  </a:ext>
                </a:extLst>
              </a:tr>
              <a:tr h="26792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Required Documents </a:t>
                      </a:r>
                      <a:r>
                        <a:rPr lang="ko-KR" altLang="en-US" sz="700" b="0" dirty="0">
                          <a:solidFill>
                            <a:srgbClr val="FF0000"/>
                          </a:solidFill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제출서류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9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Inquiries </a:t>
                      </a:r>
                      <a:r>
                        <a:rPr lang="ko-KR" altLang="en-US" sz="7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문의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7813742"/>
                  </a:ext>
                </a:extLst>
              </a:tr>
              <a:tr h="732326">
                <a:tc>
                  <a:txBody>
                    <a:bodyPr/>
                    <a:lstStyle/>
                    <a:p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1. </a:t>
                      </a:r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Scanned Copy of Passport (PDF)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여권 사본 </a:t>
                      </a:r>
                      <a:r>
                        <a:rPr lang="en-US" altLang="ko-KR" sz="7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(PDF)</a:t>
                      </a:r>
                      <a:endParaRPr lang="ko-KR" altLang="en-US" sz="700" b="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2. </a:t>
                      </a:r>
                      <a:r>
                        <a:rPr lang="en-US" altLang="ko-KR" sz="900" b="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Copy of Business Registration Certificate for Tax Invoice Issuance</a:t>
                      </a:r>
                    </a:p>
                    <a:p>
                      <a:pPr latinLnBrk="1"/>
                      <a:r>
                        <a:rPr lang="ko-KR" altLang="en-US" sz="8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     </a:t>
                      </a:r>
                      <a:r>
                        <a:rPr lang="ko-KR" altLang="en-US" sz="700" b="0" dirty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세금계산서 발급용 </a:t>
                      </a:r>
                      <a:r>
                        <a:rPr lang="ko-KR" altLang="en-US" sz="700" b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사업자등록증 사본</a:t>
                      </a:r>
                      <a:endParaRPr lang="en-US" altLang="ko-KR" sz="700" b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  <a:p>
                      <a:pPr latinLnBrk="1"/>
                      <a:r>
                        <a:rPr lang="en-US" altLang="ko-KR" sz="900" b="0">
                          <a:solidFill>
                            <a:schemeClr val="tx1"/>
                          </a:solidFill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3. For card payments, please inquire separately</a:t>
                      </a:r>
                      <a:r>
                        <a:rPr lang="en-US" altLang="ko-KR" sz="8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</a:t>
                      </a:r>
                      <a:r>
                        <a:rPr lang="ko-KR" altLang="en-US" sz="7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카드결제 가능</a:t>
                      </a:r>
                      <a:r>
                        <a:rPr lang="en-US" altLang="ko-KR" sz="7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, </a:t>
                      </a:r>
                      <a:r>
                        <a:rPr lang="ko-KR" altLang="en-US" sz="70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별도 문의 </a:t>
                      </a:r>
                      <a:endParaRPr lang="en-US" altLang="ko-KR" sz="70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b="1"/>
                        <a:t>㈜ </a:t>
                      </a:r>
                      <a:r>
                        <a:rPr lang="ko-KR" altLang="en-US" sz="900" b="1" dirty="0" err="1"/>
                        <a:t>메디씨티</a:t>
                      </a:r>
                      <a:endParaRPr lang="en-US" altLang="ko-KR" sz="900" b="1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900" b="1" dirty="0"/>
                        <a:t>이지선 의장</a:t>
                      </a:r>
                      <a:endParaRPr lang="en-US" altLang="ko-KR" sz="900" b="1" dirty="0"/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en-US" altLang="ko-KR" sz="900" b="1" dirty="0"/>
                        <a:t>010-3886-6956</a:t>
                      </a:r>
                      <a:endParaRPr lang="ko-KR" altLang="en-US" sz="900" b="1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243992"/>
                  </a:ext>
                </a:extLst>
              </a:tr>
              <a:tr h="294716"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Bank Information : 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산업은행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(KDB)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 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022-9200-2552-865 (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예금주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: </a:t>
                      </a:r>
                      <a:r>
                        <a:rPr lang="ko-KR" altLang="en-US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주식회사 </a:t>
                      </a:r>
                      <a:r>
                        <a:rPr lang="ko-KR" altLang="en-US" sz="1050" dirty="0" err="1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메디씨티</a:t>
                      </a:r>
                      <a:r>
                        <a:rPr lang="en-US" altLang="ko-KR" sz="1050" dirty="0">
                          <a:solidFill>
                            <a:schemeClr val="tx1"/>
                          </a:solidFill>
                          <a:latin typeface="Pretendard ExtraBold" panose="02000903000000020004" pitchFamily="50" charset="-127"/>
                          <a:ea typeface="Pretendard ExtraBold" panose="02000903000000020004" pitchFamily="50" charset="-127"/>
                          <a:cs typeface="Pretendard ExtraBold" panose="02000903000000020004" pitchFamily="50" charset="-127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dirty="0">
                        <a:solidFill>
                          <a:schemeClr val="tx1"/>
                        </a:solidFill>
                        <a:latin typeface="Pretendard ExtraBold" panose="02000903000000020004" pitchFamily="50" charset="-127"/>
                        <a:ea typeface="Pretendard ExtraBold" panose="02000903000000020004" pitchFamily="50" charset="-127"/>
                        <a:cs typeface="Pretendard ExtraBold" panose="02000903000000020004" pitchFamily="50" charset="-127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379871"/>
                  </a:ext>
                </a:extLst>
              </a:tr>
              <a:tr h="303647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11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Sign-Up Date :    </a:t>
                      </a:r>
                      <a:r>
                        <a:rPr lang="en-US" altLang="ko-KR" sz="110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2026.              (MM)               (DD)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0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146621"/>
                  </a:ext>
                </a:extLst>
              </a:tr>
              <a:tr h="303647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1100" dirty="0">
                          <a:latin typeface="Pretendard Medium" panose="02000603000000020004" pitchFamily="50" charset="-127"/>
                          <a:ea typeface="Pretendard Medium" panose="02000603000000020004" pitchFamily="50" charset="-127"/>
                          <a:cs typeface="Pretendard Medium" panose="02000603000000020004" pitchFamily="50" charset="-127"/>
                        </a:rPr>
                        <a:t>Applicant :</a:t>
                      </a:r>
                      <a:r>
                        <a:rPr lang="en-US" altLang="ko-KR" sz="1100" dirty="0">
                          <a:latin typeface="Pretendard Light" panose="02000403000000020004" pitchFamily="50" charset="-127"/>
                          <a:ea typeface="Pretendard Light" panose="02000403000000020004" pitchFamily="50" charset="-127"/>
                          <a:cs typeface="Pretendard Light" panose="02000403000000020004" pitchFamily="50" charset="-127"/>
                        </a:rPr>
                        <a:t>                (Signature)</a:t>
                      </a:r>
                      <a:endParaRPr lang="ko-KR" altLang="en-US" sz="11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000" dirty="0">
                        <a:solidFill>
                          <a:schemeClr val="tx1"/>
                        </a:solidFill>
                        <a:latin typeface="Pretendard Light" panose="02000403000000020004" pitchFamily="50" charset="-127"/>
                        <a:ea typeface="Pretendard Light" panose="02000403000000020004" pitchFamily="50" charset="-127"/>
                        <a:cs typeface="Pretendard Light" panose="02000403000000020004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701543"/>
                  </a:ext>
                </a:extLst>
              </a:tr>
            </a:tbl>
          </a:graphicData>
        </a:graphic>
      </p:graphicFrame>
      <p:sp>
        <p:nvSpPr>
          <p:cNvPr id="4" name="직사각형 3">
            <a:extLst>
              <a:ext uri="{FF2B5EF4-FFF2-40B4-BE49-F238E27FC236}">
                <a16:creationId xmlns:a16="http://schemas.microsoft.com/office/drawing/2014/main" id="{FCE8EA8F-C71D-AABD-745C-9DECD08B9510}"/>
              </a:ext>
            </a:extLst>
          </p:cNvPr>
          <p:cNvSpPr/>
          <p:nvPr/>
        </p:nvSpPr>
        <p:spPr>
          <a:xfrm>
            <a:off x="5978525" y="5664200"/>
            <a:ext cx="196850" cy="1778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tx1"/>
                </a:solidFill>
              </a:rPr>
              <a:t>V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85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</TotalTime>
  <Words>259</Words>
  <Application>Microsoft Office PowerPoint</Application>
  <PresentationFormat>A4 용지(210x297mm)</PresentationFormat>
  <Paragraphs>51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Pretendard ExtraBold</vt:lpstr>
      <vt:lpstr>Pretendard Light</vt:lpstr>
      <vt:lpstr>Pretendard Medium</vt:lpstr>
      <vt:lpstr>맑은 고딕</vt:lpstr>
      <vt:lpstr>Aptos</vt:lpstr>
      <vt:lpstr>Aptos Display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마이스 01</dc:creator>
  <cp:lastModifiedBy>하이컴프아이엔티</cp:lastModifiedBy>
  <cp:revision>63</cp:revision>
  <cp:lastPrinted>2025-04-03T03:46:20Z</cp:lastPrinted>
  <dcterms:created xsi:type="dcterms:W3CDTF">2025-04-03T00:38:31Z</dcterms:created>
  <dcterms:modified xsi:type="dcterms:W3CDTF">2026-07-10T05:05:05Z</dcterms:modified>
</cp:coreProperties>
</file>